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72" r:id="rId2"/>
    <p:sldMasterId id="2147483674" r:id="rId3"/>
  </p:sldMasterIdLst>
  <p:notesMasterIdLst>
    <p:notesMasterId r:id="rId11"/>
  </p:notesMasterIdLst>
  <p:handoutMasterIdLst>
    <p:handoutMasterId r:id="rId12"/>
  </p:handoutMasterIdLst>
  <p:sldIdLst>
    <p:sldId id="260" r:id="rId4"/>
    <p:sldId id="281" r:id="rId5"/>
    <p:sldId id="285" r:id="rId6"/>
    <p:sldId id="286" r:id="rId7"/>
    <p:sldId id="287" r:id="rId8"/>
    <p:sldId id="288" r:id="rId9"/>
    <p:sldId id="28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yraN" initials="MN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00000"/>
    <a:srgbClr val="D6E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81889" autoAdjust="0"/>
  </p:normalViewPr>
  <p:slideViewPr>
    <p:cSldViewPr>
      <p:cViewPr varScale="1">
        <p:scale>
          <a:sx n="100" d="100"/>
          <a:sy n="100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2072" y="-12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B4AA1-3960-4A47-A429-DD4A665936D2}" type="datetimeFigureOut">
              <a:rPr lang="en-US" smtClean="0"/>
              <a:t>13-08-07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6200" y="8686800"/>
            <a:ext cx="3352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Training Resource Package for Family Planning</a:t>
            </a:r>
          </a:p>
          <a:p>
            <a:r>
              <a:rPr lang="en-US" sz="1100" dirty="0" smtClean="0"/>
              <a:t>Male Condom Module: Basic Slide Set, Session III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33800" y="868680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CED80-549C-4B2D-87A9-769B90A0D5F7}" type="slidenum">
              <a:rPr lang="en-US" sz="1100" smtClean="0"/>
              <a:t>‹#›</a:t>
            </a:fld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1384104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7832A78-B2D2-4595-923D-9AB8E82FA782}" type="datetimeFigureOut">
              <a:rPr lang="en-US" smtClean="0"/>
              <a:t>13-08-07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6200" y="8686800"/>
            <a:ext cx="57150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Paquet de ressources de formation sur la planification familiale</a:t>
            </a:r>
          </a:p>
          <a:p>
            <a:r>
              <a:rPr lang="en-US" dirty="0" smtClean="0"/>
              <a:t>Module sur le préservatif masculin : Série de diapositives de base, Séance III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57600" y="8686800"/>
            <a:ext cx="3108487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fld id="{E99E98DB-0FD7-4C74-BCF1-550DFB31DD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i="1" dirty="0">
                <a:latin typeface="Times New Roman" pitchFamily="18" charset="0"/>
              </a:rPr>
              <a:t>Illustration</a:t>
            </a:r>
            <a:r>
              <a:rPr lang="en-US" i="1" dirty="0" smtClean="0">
                <a:latin typeface="Times New Roman" pitchFamily="18" charset="0"/>
              </a:rPr>
              <a:t> : </a:t>
            </a:r>
            <a:r>
              <a:rPr lang="en-US" i="1" dirty="0" err="1">
                <a:latin typeface="Times New Roman" pitchFamily="18" charset="0"/>
              </a:rPr>
              <a:t>Salim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Khalaf</a:t>
            </a:r>
            <a:r>
              <a:rPr lang="en-US" i="1" dirty="0">
                <a:latin typeface="Times New Roman" pitchFamily="18" charset="0"/>
              </a:rPr>
              <a:t>/FHI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400" y="8679180"/>
            <a:ext cx="3108487" cy="464820"/>
          </a:xfrm>
        </p:spPr>
        <p:txBody>
          <a:bodyPr/>
          <a:lstStyle/>
          <a:p>
            <a:fld id="{E99E98DB-0FD7-4C74-BCF1-550DFB31DD75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76200" y="8686800"/>
            <a:ext cx="53340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/>
              <a:t>Paquet de ressources de formation sur la planification familiale</a:t>
            </a:r>
          </a:p>
          <a:p>
            <a:r>
              <a:rPr lang="en-US" sz="1100" dirty="0"/>
              <a:t>Module sur le préservatif masculin : Série de diapositives de base, Séance III</a:t>
            </a:r>
          </a:p>
        </p:txBody>
      </p:sp>
    </p:spTree>
    <p:extLst>
      <p:ext uri="{BB962C8B-B14F-4D97-AF65-F5344CB8AC3E}">
        <p14:creationId xmlns:p14="http://schemas.microsoft.com/office/powerpoint/2010/main" val="3446092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3100" y="619125"/>
            <a:ext cx="4029075" cy="3022600"/>
          </a:xfrm>
          <a:ln/>
        </p:spPr>
      </p:sp>
      <p:sp>
        <p:nvSpPr>
          <p:cNvPr id="12288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01040" y="3641090"/>
            <a:ext cx="5608320" cy="2479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0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81400" y="8686800"/>
            <a:ext cx="3108487" cy="464820"/>
          </a:xfrm>
        </p:spPr>
        <p:txBody>
          <a:bodyPr/>
          <a:lstStyle/>
          <a:p>
            <a:fld id="{E99E98DB-0FD7-4C74-BCF1-550DFB31DD75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76200" y="8694420"/>
            <a:ext cx="58674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/>
              <a:t>Paquet de ressources de formation sur la planification familiale</a:t>
            </a:r>
          </a:p>
          <a:p>
            <a:r>
              <a:rPr lang="en-US" sz="1100" dirty="0"/>
              <a:t>Module sur le préservatif masculin : Série de diapositives de base, Séance III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3100" y="619125"/>
            <a:ext cx="4029075" cy="3022600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5253" y="3641090"/>
            <a:ext cx="5530427" cy="26952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ts val="611"/>
              </a:spcBef>
            </a:pPr>
            <a:r>
              <a:rPr lang="en-US" i="1" dirty="0">
                <a:latin typeface="Times New Roman" pitchFamily="18" charset="0"/>
              </a:rPr>
              <a:t>Illustration</a:t>
            </a:r>
            <a:r>
              <a:rPr lang="en-US" i="1" dirty="0" smtClean="0">
                <a:latin typeface="Times New Roman" pitchFamily="18" charset="0"/>
              </a:rPr>
              <a:t> : </a:t>
            </a:r>
            <a:r>
              <a:rPr lang="en-US" i="1" dirty="0">
                <a:latin typeface="Times New Roman" pitchFamily="18" charset="0"/>
              </a:rPr>
              <a:t>Rafael Avila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81400" y="8686800"/>
            <a:ext cx="3108487" cy="464820"/>
          </a:xfrm>
        </p:spPr>
        <p:txBody>
          <a:bodyPr/>
          <a:lstStyle/>
          <a:p>
            <a:fld id="{E99E98DB-0FD7-4C74-BCF1-550DFB31DD75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76200" y="8694420"/>
            <a:ext cx="57150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/>
              <a:t>Paquet de ressources de formation sur la planification familiale</a:t>
            </a:r>
          </a:p>
          <a:p>
            <a:r>
              <a:rPr lang="en-US" sz="1100" dirty="0"/>
              <a:t>Module sur le préservatif masculin : Série de diapositives de base, Séance III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3100" y="619125"/>
            <a:ext cx="4029075" cy="3022600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5253" y="3641090"/>
            <a:ext cx="5842000" cy="240282"/>
          </a:xfrm>
          <a:ln/>
          <a:ex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ts val="408"/>
              </a:spcBef>
              <a:defRPr/>
            </a:pPr>
            <a:r>
              <a:rPr lang="en-US" sz="1000" i="1" dirty="0"/>
              <a:t>Illustration : Rafael Avila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81400" y="8679180"/>
            <a:ext cx="3108487" cy="464820"/>
          </a:xfrm>
        </p:spPr>
        <p:txBody>
          <a:bodyPr/>
          <a:lstStyle/>
          <a:p>
            <a:fld id="{E99E98DB-0FD7-4C74-BCF1-550DFB31DD75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76200" y="8686800"/>
            <a:ext cx="57150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/>
              <a:t>Paquet de ressources de formation sur la planification familiale</a:t>
            </a:r>
          </a:p>
          <a:p>
            <a:r>
              <a:rPr lang="en-US" sz="1100" dirty="0"/>
              <a:t>Module sur le préservatif masculin : Série de diapositives de base, Séance III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3100" y="619125"/>
            <a:ext cx="4029075" cy="3022600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5253" y="3641090"/>
            <a:ext cx="5842000" cy="2787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408"/>
              </a:spcBef>
            </a:pPr>
            <a:r>
              <a:rPr lang="en-US" i="1" dirty="0">
                <a:latin typeface="Times New Roman" pitchFamily="18" charset="0"/>
              </a:rPr>
              <a:t>Illustration</a:t>
            </a:r>
            <a:r>
              <a:rPr lang="en-US" i="1" dirty="0" smtClean="0">
                <a:latin typeface="Times New Roman" pitchFamily="18" charset="0"/>
              </a:rPr>
              <a:t> : </a:t>
            </a:r>
            <a:r>
              <a:rPr lang="en-US" i="1" dirty="0">
                <a:latin typeface="Times New Roman" pitchFamily="18" charset="0"/>
              </a:rPr>
              <a:t>Rafael Avila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81400" y="8679180"/>
            <a:ext cx="3108487" cy="464820"/>
          </a:xfrm>
        </p:spPr>
        <p:txBody>
          <a:bodyPr/>
          <a:lstStyle/>
          <a:p>
            <a:fld id="{E99E98DB-0FD7-4C74-BCF1-550DFB31DD75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76200" y="8686800"/>
            <a:ext cx="64770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/>
              <a:t>Paquet de ressources de formation sur la planification familiale</a:t>
            </a:r>
          </a:p>
          <a:p>
            <a:r>
              <a:rPr lang="en-US" sz="1100" dirty="0"/>
              <a:t>Module sur le préservatif masculin : Série de diapositives de base, Séance III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679450"/>
            <a:ext cx="4051300" cy="3038475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147" y="3796030"/>
            <a:ext cx="5686213" cy="317627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000" i="1" dirty="0">
              <a:latin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endParaRPr lang="en-US" sz="1000" dirty="0">
              <a:latin typeface="Times New Roman" pitchFamily="18" charset="0"/>
            </a:endParaRPr>
          </a:p>
          <a:p>
            <a:pPr eaLnBrk="1" hangingPunct="1"/>
            <a:endParaRPr lang="en-US" sz="10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81400" y="8679180"/>
            <a:ext cx="3108487" cy="464820"/>
          </a:xfrm>
        </p:spPr>
        <p:txBody>
          <a:bodyPr/>
          <a:lstStyle/>
          <a:p>
            <a:fld id="{E99E98DB-0FD7-4C74-BCF1-550DFB31DD75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76200" y="8686800"/>
            <a:ext cx="53340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/>
              <a:t>Paquet de ressources de formation sur la planification familiale</a:t>
            </a:r>
          </a:p>
          <a:p>
            <a:r>
              <a:rPr lang="en-US" sz="1100" dirty="0"/>
              <a:t>Module sur le préservatif masculin : Série de diapositives de base, Séance III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3100" y="619125"/>
            <a:ext cx="4029075" cy="3022600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147" y="3641090"/>
            <a:ext cx="560832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b="1" u="sng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81400" y="8679180"/>
            <a:ext cx="3108487" cy="464820"/>
          </a:xfrm>
        </p:spPr>
        <p:txBody>
          <a:bodyPr/>
          <a:lstStyle/>
          <a:p>
            <a:fld id="{E99E98DB-0FD7-4C74-BCF1-550DFB31DD75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76200" y="8686800"/>
            <a:ext cx="6019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/>
              <a:t>Paquet de ressources de formation sur la planification familiale</a:t>
            </a:r>
          </a:p>
          <a:p>
            <a:r>
              <a:rPr lang="en-US" sz="1100" dirty="0"/>
              <a:t>Module sur le préservatif masculin : Série de diapositives de base, Séance III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3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5859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6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5859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48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859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2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271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7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24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6738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24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media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4216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870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24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875845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0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84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859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15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theme" Target="../theme/theme3.xml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CECFF">
            <a:alpha val="2392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524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1488" y="1219200"/>
            <a:ext cx="8229600" cy="152400"/>
          </a:xfrm>
          <a:prstGeom prst="rect">
            <a:avLst/>
          </a:prstGeom>
          <a:solidFill>
            <a:srgbClr val="008080"/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400800" y="6384925"/>
            <a:ext cx="2560638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600" b="1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6400801" y="6384925"/>
            <a:ext cx="2560638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  <a:cs typeface="+mn-cs"/>
              </a:rPr>
              <a:t>Séance 3, Diapositive n</a:t>
            </a:r>
            <a:r>
              <a:rPr lang="en-US" sz="1400" b="1" baseline="30000" dirty="0" smtClean="0">
                <a:solidFill>
                  <a:srgbClr val="000000"/>
                </a:solidFill>
                <a:cs typeface="+mn-cs"/>
              </a:rPr>
              <a:t>o</a:t>
            </a:r>
            <a:r>
              <a:rPr lang="en-US" sz="1400" b="1" baseline="0" dirty="0" smtClean="0">
                <a:solidFill>
                  <a:srgbClr val="000000"/>
                </a:solidFill>
                <a:cs typeface="+mn-cs"/>
              </a:rPr>
              <a:t> </a:t>
            </a:r>
            <a:fld id="{E2CD15D0-836C-4E47-8E1B-A1D69F56D935}" type="slidenum">
              <a:rPr lang="en-US" sz="1400" b="1" smtClean="0">
                <a:solidFill>
                  <a:srgbClr val="000000"/>
                </a:solidFill>
                <a:cs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b="1" dirty="0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90" r:id="rId5"/>
    <p:sldLayoutId id="2147483691" r:id="rId6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rgbClr val="000000"/>
          </a:solidFill>
          <a:latin typeface="Arial" charset="0"/>
          <a:ea typeface="ＭＳ Ｐゴシック" charset="-128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rgbClr val="000000"/>
          </a:solidFill>
          <a:latin typeface="Arial" charset="0"/>
          <a:ea typeface="ＭＳ Ｐゴシック" charset="-128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rgbClr val="000000"/>
          </a:solidFill>
          <a:latin typeface="Arial" charset="0"/>
          <a:ea typeface="ＭＳ Ｐゴシック" charset="-128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rgbClr val="000000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CECFF">
            <a:alpha val="2392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524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71488" y="1219200"/>
            <a:ext cx="8229600" cy="152400"/>
          </a:xfrm>
          <a:prstGeom prst="rect">
            <a:avLst/>
          </a:prstGeom>
          <a:solidFill>
            <a:srgbClr val="008080"/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00800" y="6384925"/>
            <a:ext cx="2560638" cy="30777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Séance 3, Diapositive n</a:t>
            </a:r>
            <a:r>
              <a:rPr lang="en-US" sz="1400" b="1" kern="1200" baseline="300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o</a:t>
            </a:r>
            <a:r>
              <a:rPr lang="en-US" sz="1400" b="1" kern="1200" baseline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fld id="{E2CD15D0-836C-4E47-8E1B-A1D69F56D935}" type="slidenum">
              <a:rPr lang="en-US" sz="1400" b="1" smtClean="0">
                <a:solidFill>
                  <a:srgbClr val="000000"/>
                </a:solidFill>
                <a:cs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b="1" dirty="0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rgbClr val="000000"/>
          </a:solidFill>
          <a:latin typeface="Arial" charset="0"/>
          <a:ea typeface="Arial" charset="0"/>
          <a:cs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rgbClr val="000000"/>
          </a:solidFill>
          <a:latin typeface="Arial" charset="0"/>
          <a:ea typeface="Arial" charset="0"/>
          <a:cs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rgbClr val="000000"/>
          </a:solidFill>
          <a:latin typeface="Arial" charset="0"/>
          <a:ea typeface="Arial" charset="0"/>
          <a:cs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rgbClr val="000000"/>
          </a:solidFill>
          <a:latin typeface="Arial" charset="0"/>
          <a:ea typeface="Arial" charset="0"/>
          <a:cs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chemeClr val="bg2"/>
          </a:solidFill>
          <a:latin typeface="Arial" charset="0"/>
          <a:ea typeface="Arial" charset="0"/>
          <a:cs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chemeClr val="bg2"/>
          </a:solidFill>
          <a:latin typeface="Arial" charset="0"/>
          <a:ea typeface="Arial" charset="0"/>
          <a:cs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chemeClr val="bg2"/>
          </a:solidFill>
          <a:latin typeface="Arial" charset="0"/>
          <a:ea typeface="Arial" charset="0"/>
          <a:cs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800" b="1">
          <a:solidFill>
            <a:schemeClr val="bg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CECFF">
            <a:alpha val="2392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AutoShape 50"/>
          <p:cNvSpPr>
            <a:spLocks noChangeArrowheads="1"/>
          </p:cNvSpPr>
          <p:nvPr/>
        </p:nvSpPr>
        <p:spPr bwMode="auto">
          <a:xfrm>
            <a:off x="-1588" y="0"/>
            <a:ext cx="9144001" cy="1154113"/>
          </a:xfrm>
          <a:prstGeom prst="rect">
            <a:avLst/>
          </a:prstGeom>
          <a:solidFill>
            <a:srgbClr val="FFCCFF"/>
          </a:solidFill>
          <a:ln>
            <a:solidFill>
              <a:srgbClr val="00000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4000" tIns="10800" rIns="54000" bIns="10800" anchor="ctr" anchorCtr="1"/>
          <a:lstStyle/>
          <a:p>
            <a:pPr>
              <a:defRPr/>
            </a:pPr>
            <a:endParaRPr lang="en-GB" sz="3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6400800" y="6384925"/>
            <a:ext cx="2560638" cy="30777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Séance 3, Diapositive n</a:t>
            </a:r>
            <a:r>
              <a:rPr lang="en-US" sz="1400" b="1" kern="1200" baseline="300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o</a:t>
            </a:r>
            <a:r>
              <a:rPr lang="en-US" sz="1400" b="1" kern="1200" baseline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fld id="{E2CD15D0-836C-4E47-8E1B-A1D69F56D935}" type="slidenum">
              <a:rPr lang="en-US" sz="1400" b="1" smtClean="0">
                <a:solidFill>
                  <a:srgbClr val="000000"/>
                </a:solidFill>
                <a:cs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b="1" dirty="0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93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5282" y="963612"/>
            <a:ext cx="8453437" cy="261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000" b="1" dirty="0" err="1" smtClean="0">
                <a:solidFill>
                  <a:srgbClr val="000000"/>
                </a:solidFill>
                <a:latin typeface="Arial Black" pitchFamily="34" charset="0"/>
                <a:ea typeface="ＭＳ Ｐゴシック" pitchFamily="34" charset="-128"/>
              </a:rPr>
              <a:t>Préservatif</a:t>
            </a:r>
            <a:r>
              <a:rPr lang="en-US" sz="4000" b="1" dirty="0" smtClean="0">
                <a:solidFill>
                  <a:srgbClr val="000000"/>
                </a:solidFill>
                <a:latin typeface="Arial Black" pitchFamily="34" charset="0"/>
                <a:ea typeface="ＭＳ Ｐゴシック" pitchFamily="34" charset="-128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Arial Black" pitchFamily="34" charset="0"/>
                <a:ea typeface="ＭＳ Ｐゴシック" pitchFamily="34" charset="-128"/>
              </a:rPr>
              <a:t>masculin</a:t>
            </a:r>
            <a:r>
              <a:rPr lang="en-US" sz="4400" dirty="0">
                <a:solidFill>
                  <a:srgbClr val="000000"/>
                </a:solidFill>
                <a:latin typeface="Arial Black" pitchFamily="34" charset="0"/>
                <a:ea typeface="ＭＳ Ｐゴシック" pitchFamily="34" charset="-128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Arial Black" pitchFamily="34" charset="0"/>
                <a:ea typeface="ＭＳ Ｐゴシック" pitchFamily="34" charset="-128"/>
              </a:rPr>
            </a:br>
            <a:endParaRPr lang="en-US" sz="4400" dirty="0">
              <a:solidFill>
                <a:srgbClr val="000000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381919" y="2438400"/>
            <a:ext cx="6380162" cy="932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Arial Black" pitchFamily="34" charset="0"/>
                <a:ea typeface="ＭＳ Ｐゴシック" pitchFamily="34" charset="-128"/>
              </a:rPr>
              <a:t>Séance III : </a:t>
            </a:r>
            <a:r>
              <a:rPr lang="en-US" sz="3200" b="1" dirty="0" err="1" smtClean="0">
                <a:solidFill>
                  <a:srgbClr val="000000"/>
                </a:solidFill>
                <a:latin typeface="Arial Black" pitchFamily="34" charset="0"/>
                <a:ea typeface="ＭＳ Ｐゴシック" pitchFamily="34" charset="-128"/>
              </a:rPr>
              <a:t>Prestation</a:t>
            </a:r>
            <a:r>
              <a:rPr lang="en-US" sz="3200" b="1" dirty="0" smtClean="0">
                <a:solidFill>
                  <a:srgbClr val="000000"/>
                </a:solidFill>
                <a:latin typeface="Arial Black" pitchFamily="34" charset="0"/>
                <a:ea typeface="ＭＳ Ｐゴシック" pitchFamily="34" charset="-128"/>
              </a:rPr>
              <a:t> du </a:t>
            </a:r>
            <a:r>
              <a:rPr lang="en-US" sz="3200" b="1" dirty="0" err="1" smtClean="0">
                <a:solidFill>
                  <a:srgbClr val="000000"/>
                </a:solidFill>
                <a:latin typeface="Arial Black" pitchFamily="34" charset="0"/>
                <a:ea typeface="ＭＳ Ｐゴシック" pitchFamily="34" charset="-128"/>
              </a:rPr>
              <a:t>préservatif</a:t>
            </a:r>
            <a:r>
              <a:rPr lang="en-US" sz="3200" b="1" dirty="0" smtClean="0">
                <a:solidFill>
                  <a:srgbClr val="000000"/>
                </a:solidFill>
                <a:latin typeface="Arial Black" pitchFamily="34" charset="0"/>
                <a:ea typeface="ＭＳ Ｐゴシック" pitchFamily="34" charset="-128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Arial Black" pitchFamily="34" charset="0"/>
                <a:ea typeface="ＭＳ Ｐゴシック" pitchFamily="34" charset="-128"/>
              </a:rPr>
              <a:t>masculin</a:t>
            </a:r>
            <a:endParaRPr lang="en-US" sz="3200" b="1" dirty="0">
              <a:solidFill>
                <a:srgbClr val="000000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pic>
        <p:nvPicPr>
          <p:cNvPr id="6" name="Picture 386" descr="Condom (colored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981" y="3657600"/>
            <a:ext cx="2586038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408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39541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sz="2000" dirty="0" err="1" smtClean="0"/>
              <a:t>Conseils</a:t>
            </a:r>
            <a:r>
              <a:rPr lang="en-US" sz="2000" dirty="0" smtClean="0"/>
              <a:t> </a:t>
            </a:r>
            <a:r>
              <a:rPr lang="en-US" sz="2000" dirty="0" err="1" smtClean="0"/>
              <a:t>sur</a:t>
            </a:r>
            <a:r>
              <a:rPr lang="en-US" sz="2000" dirty="0" smtClean="0"/>
              <a:t> le </a:t>
            </a:r>
            <a:r>
              <a:rPr lang="en-US" sz="2000" dirty="0" err="1" smtClean="0"/>
              <a:t>préservatif</a:t>
            </a:r>
            <a:r>
              <a:rPr lang="en-US" sz="2000" dirty="0" smtClean="0"/>
              <a:t> </a:t>
            </a:r>
            <a:r>
              <a:rPr lang="en-US" sz="2000" dirty="0" err="1" smtClean="0"/>
              <a:t>masculin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3000" dirty="0" err="1" smtClean="0"/>
              <a:t>Sujets</a:t>
            </a:r>
            <a:r>
              <a:rPr lang="en-US" sz="3000" dirty="0" smtClean="0"/>
              <a:t> à </a:t>
            </a:r>
            <a:r>
              <a:rPr lang="en-US" sz="3000" dirty="0" err="1" smtClean="0"/>
              <a:t>aborder</a:t>
            </a:r>
            <a:r>
              <a:rPr lang="en-US" sz="3000" dirty="0" smtClean="0"/>
              <a:t> en </a:t>
            </a:r>
            <a:r>
              <a:rPr lang="en-US" sz="3000" dirty="0" err="1" smtClean="0"/>
              <a:t>priorité</a:t>
            </a:r>
            <a:r>
              <a:rPr lang="en-US" sz="3000" dirty="0" smtClean="0"/>
              <a:t> </a:t>
            </a:r>
            <a:r>
              <a:rPr lang="en-US" sz="3000" dirty="0" err="1" smtClean="0"/>
              <a:t>lors</a:t>
            </a:r>
            <a:r>
              <a:rPr lang="en-US" sz="3000" dirty="0" smtClean="0"/>
              <a:t> de la séance de </a:t>
            </a:r>
            <a:r>
              <a:rPr lang="en-US" sz="3000" dirty="0" err="1" smtClean="0"/>
              <a:t>conseil</a:t>
            </a:r>
            <a:endParaRPr lang="en-US" sz="3000" dirty="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9679" y="1499147"/>
            <a:ext cx="8534400" cy="4878258"/>
          </a:xfrm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900"/>
              </a:spcBef>
            </a:pPr>
            <a:r>
              <a:rPr lang="fr-FR" sz="2400" dirty="0" smtClean="0"/>
              <a:t>Caractéristiques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</a:pPr>
            <a:r>
              <a:rPr lang="fr-FR" sz="2400" dirty="0" smtClean="0"/>
              <a:t>Rectification des peurs, des idées fausses et des mythes courants</a:t>
            </a:r>
            <a:endParaRPr lang="fr-FR" sz="2400" b="1" dirty="0" smtClean="0"/>
          </a:p>
          <a:p>
            <a:pPr eaLnBrk="1" hangingPunct="1">
              <a:lnSpc>
                <a:spcPct val="95000"/>
              </a:lnSpc>
              <a:spcBef>
                <a:spcPts val="900"/>
              </a:spcBef>
            </a:pPr>
            <a:r>
              <a:rPr lang="fr-FR" sz="2400" dirty="0" smtClean="0"/>
              <a:t>Comment utiliser le préservatif ; démonstration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</a:pPr>
            <a:r>
              <a:rPr lang="fr-FR" sz="2400" dirty="0" smtClean="0"/>
              <a:t>Combien il est important que la méthode soit utilisée correctement et systématiquement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</a:pPr>
            <a:r>
              <a:rPr lang="fr-FR" sz="2400" dirty="0" smtClean="0"/>
              <a:t>Problèmes courants ; ce qu’il ne faut pas faire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</a:pPr>
            <a:r>
              <a:rPr lang="fr-FR" sz="2400" dirty="0" smtClean="0"/>
              <a:t>Lubrifiants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</a:pPr>
            <a:r>
              <a:rPr lang="fr-FR" sz="2400" dirty="0" smtClean="0"/>
              <a:t>Où se procurer d’autres préservatifs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</a:pPr>
            <a:r>
              <a:rPr lang="fr-FR" sz="2400" dirty="0" smtClean="0"/>
              <a:t>Recours à la contraception d’urgence, au besoin </a:t>
            </a:r>
          </a:p>
          <a:p>
            <a:pPr eaLnBrk="1" hangingPunct="1">
              <a:lnSpc>
                <a:spcPct val="95000"/>
              </a:lnSpc>
              <a:spcBef>
                <a:spcPts val="900"/>
              </a:spcBef>
            </a:pPr>
            <a:r>
              <a:rPr lang="fr-FR" sz="2400" dirty="0" smtClean="0"/>
              <a:t>Comment parler des préservatifs avec ses partenaires</a:t>
            </a:r>
          </a:p>
        </p:txBody>
      </p:sp>
    </p:spTree>
    <p:extLst>
      <p:ext uri="{BB962C8B-B14F-4D97-AF65-F5344CB8AC3E}">
        <p14:creationId xmlns:p14="http://schemas.microsoft.com/office/powerpoint/2010/main" val="1276633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sz="2000" dirty="0" err="1" smtClean="0"/>
              <a:t>Conseils</a:t>
            </a:r>
            <a:r>
              <a:rPr lang="en-US" sz="2000" dirty="0" smtClean="0"/>
              <a:t> </a:t>
            </a:r>
            <a:r>
              <a:rPr lang="en-US" sz="2000" dirty="0" err="1" smtClean="0"/>
              <a:t>sur</a:t>
            </a:r>
            <a:r>
              <a:rPr lang="en-US" sz="2000" dirty="0" smtClean="0"/>
              <a:t> le </a:t>
            </a:r>
            <a:r>
              <a:rPr lang="en-US" sz="2000" dirty="0" err="1" smtClean="0"/>
              <a:t>préservatif</a:t>
            </a:r>
            <a:r>
              <a:rPr lang="en-US" sz="2000" dirty="0" smtClean="0"/>
              <a:t> </a:t>
            </a:r>
            <a:r>
              <a:rPr lang="en-US" sz="2000" dirty="0" err="1" smtClean="0"/>
              <a:t>masculin</a:t>
            </a:r>
            <a:r>
              <a:rPr lang="en-US" sz="2000" dirty="0" smtClean="0"/>
              <a:t> </a:t>
            </a: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sz="3200" dirty="0" err="1" smtClean="0"/>
              <a:t>Parler</a:t>
            </a:r>
            <a:r>
              <a:rPr lang="en-US" sz="3200" dirty="0" smtClean="0"/>
              <a:t> avec les </a:t>
            </a:r>
            <a:r>
              <a:rPr lang="en-US" sz="3200" dirty="0" err="1" smtClean="0"/>
              <a:t>partenaires</a:t>
            </a:r>
            <a:r>
              <a:rPr lang="en-US" sz="3200" dirty="0" smtClean="0"/>
              <a:t> (1)</a:t>
            </a:r>
          </a:p>
        </p:txBody>
      </p:sp>
      <p:sp>
        <p:nvSpPr>
          <p:cNvPr id="63491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382000" cy="5053692"/>
          </a:xfrm>
        </p:spPr>
        <p:txBody>
          <a:bodyPr>
            <a:spAutoFit/>
          </a:bodyPr>
          <a:lstStyle/>
          <a:p>
            <a:pPr marL="0" indent="0" eaLnBrk="1" hangingPunct="1">
              <a:spcBef>
                <a:spcPct val="35000"/>
              </a:spcBef>
              <a:buFontTx/>
              <a:buNone/>
            </a:pPr>
            <a:r>
              <a:rPr lang="fr-FR" sz="2600" dirty="0" smtClean="0"/>
              <a:t>Conseils sur la façon de négocier l’utilisation d’un préservatif :</a:t>
            </a:r>
          </a:p>
          <a:p>
            <a:pPr eaLnBrk="1" hangingPunct="1">
              <a:lnSpc>
                <a:spcPct val="100000"/>
              </a:lnSpc>
              <a:spcBef>
                <a:spcPts val="1800"/>
              </a:spcBef>
            </a:pPr>
            <a:r>
              <a:rPr lang="fr-FR" sz="2600" dirty="0" smtClean="0"/>
              <a:t>Assurez-vous que les clients comprennent ce qu’on entend par préservatif.</a:t>
            </a:r>
          </a:p>
          <a:p>
            <a:pPr eaLnBrk="1" hangingPunct="1">
              <a:lnSpc>
                <a:spcPct val="100000"/>
              </a:lnSpc>
              <a:spcBef>
                <a:spcPts val="1200"/>
              </a:spcBef>
            </a:pPr>
            <a:r>
              <a:rPr lang="fr-FR" sz="2600" dirty="0" smtClean="0"/>
              <a:t>Offrez des suggestions, mais laissez les clients décider.</a:t>
            </a:r>
          </a:p>
          <a:p>
            <a:pPr eaLnBrk="1" hangingPunct="1">
              <a:lnSpc>
                <a:spcPct val="100000"/>
              </a:lnSpc>
              <a:spcBef>
                <a:spcPts val="1200"/>
              </a:spcBef>
            </a:pPr>
            <a:r>
              <a:rPr lang="fr-FR" sz="2600" dirty="0" smtClean="0"/>
              <a:t>Parlez ensemble des doutes et des craintes.</a:t>
            </a:r>
          </a:p>
          <a:p>
            <a:pPr eaLnBrk="1" hangingPunct="1">
              <a:lnSpc>
                <a:spcPct val="100000"/>
              </a:lnSpc>
              <a:spcBef>
                <a:spcPts val="1200"/>
              </a:spcBef>
            </a:pPr>
            <a:r>
              <a:rPr lang="fr-FR" sz="2600" dirty="0" smtClean="0"/>
              <a:t>Rassurez ; citez des exemples de succès.</a:t>
            </a:r>
          </a:p>
          <a:p>
            <a:pPr eaLnBrk="1" hangingPunct="1">
              <a:lnSpc>
                <a:spcPct val="100000"/>
              </a:lnSpc>
              <a:spcBef>
                <a:spcPts val="1200"/>
              </a:spcBef>
            </a:pPr>
            <a:r>
              <a:rPr lang="fr-FR" sz="2600" dirty="0" smtClean="0"/>
              <a:t>Offrez des consultations de couple.</a:t>
            </a:r>
          </a:p>
          <a:p>
            <a:pPr eaLnBrk="1" hangingPunct="1">
              <a:lnSpc>
                <a:spcPct val="100000"/>
              </a:lnSpc>
              <a:spcBef>
                <a:spcPts val="1200"/>
              </a:spcBef>
            </a:pPr>
            <a:r>
              <a:rPr lang="fr-FR" sz="2600" dirty="0" smtClean="0"/>
              <a:t>Assurez un suivi</a:t>
            </a:r>
          </a:p>
        </p:txBody>
      </p:sp>
      <p:pic>
        <p:nvPicPr>
          <p:cNvPr id="63492" name="Picture 4" descr="CoupleTalkin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98425"/>
            <a:ext cx="1676400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8246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sz="2000" dirty="0" err="1" smtClean="0"/>
              <a:t>Conseils</a:t>
            </a:r>
            <a:r>
              <a:rPr lang="en-US" sz="2000" dirty="0" smtClean="0"/>
              <a:t> </a:t>
            </a:r>
            <a:r>
              <a:rPr lang="en-US" sz="2000" dirty="0" err="1" smtClean="0"/>
              <a:t>sur</a:t>
            </a:r>
            <a:r>
              <a:rPr lang="en-US" sz="2000" dirty="0" smtClean="0"/>
              <a:t> le </a:t>
            </a:r>
            <a:r>
              <a:rPr lang="en-US" sz="2000" dirty="0" err="1" smtClean="0"/>
              <a:t>préservatif</a:t>
            </a:r>
            <a:r>
              <a:rPr lang="en-US" sz="2000" dirty="0" smtClean="0"/>
              <a:t> </a:t>
            </a:r>
            <a:r>
              <a:rPr lang="en-US" sz="2000" dirty="0" err="1" smtClean="0"/>
              <a:t>masculin</a:t>
            </a: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sz="3200" dirty="0" err="1" smtClean="0"/>
              <a:t>Parler</a:t>
            </a:r>
            <a:r>
              <a:rPr lang="en-US" sz="3200" dirty="0" smtClean="0"/>
              <a:t> avec les </a:t>
            </a:r>
            <a:r>
              <a:rPr lang="en-US" sz="3200" dirty="0" err="1" smtClean="0"/>
              <a:t>partenaires</a:t>
            </a:r>
            <a:r>
              <a:rPr lang="en-US" sz="3200" dirty="0" smtClean="0"/>
              <a:t> (2)</a:t>
            </a:r>
          </a:p>
        </p:txBody>
      </p:sp>
      <p:sp>
        <p:nvSpPr>
          <p:cNvPr id="64515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549400"/>
            <a:ext cx="8382000" cy="4853636"/>
          </a:xfrm>
        </p:spPr>
        <p:txBody>
          <a:bodyPr>
            <a:spAutoFit/>
          </a:bodyPr>
          <a:lstStyle/>
          <a:p>
            <a:pPr marL="0" indent="0">
              <a:spcBef>
                <a:spcPct val="35000"/>
              </a:spcBef>
              <a:buNone/>
            </a:pPr>
            <a:r>
              <a:rPr lang="fr-FR" sz="2600" dirty="0"/>
              <a:t>Conseils sur la façon de négocier l’utilisation d’un préservatif :</a:t>
            </a:r>
          </a:p>
          <a:p>
            <a:pPr marL="457200" indent="-457200" eaLnBrk="1" hangingPunct="1">
              <a:lnSpc>
                <a:spcPct val="95000"/>
              </a:lnSpc>
              <a:spcBef>
                <a:spcPct val="60000"/>
              </a:spcBef>
              <a:buFontTx/>
              <a:buAutoNum type="arabicPeriod"/>
            </a:pPr>
            <a:r>
              <a:rPr lang="fr-FR" sz="2600" dirty="0"/>
              <a:t>E</a:t>
            </a:r>
            <a:r>
              <a:rPr lang="fr-FR" sz="2600" dirty="0" smtClean="0"/>
              <a:t>valuez l’aptitude des clients à parler avec leurs partenaires. </a:t>
            </a:r>
          </a:p>
          <a:p>
            <a:pPr marL="457200" indent="-457200" eaLnBrk="1" hangingPunct="1">
              <a:lnSpc>
                <a:spcPct val="95000"/>
              </a:lnSpc>
              <a:spcBef>
                <a:spcPct val="60000"/>
              </a:spcBef>
              <a:buFontTx/>
              <a:buAutoNum type="arabicPeriod"/>
            </a:pPr>
            <a:r>
              <a:rPr lang="fr-FR" sz="2600" dirty="0" smtClean="0"/>
              <a:t>Analysez ce qui empêche les clients de parler des préservatifs. </a:t>
            </a:r>
          </a:p>
          <a:p>
            <a:pPr marL="457200" indent="-457200" eaLnBrk="1" hangingPunct="1">
              <a:lnSpc>
                <a:spcPct val="95000"/>
              </a:lnSpc>
              <a:spcBef>
                <a:spcPct val="60000"/>
              </a:spcBef>
              <a:buFontTx/>
              <a:buAutoNum type="arabicPeriod"/>
            </a:pPr>
            <a:r>
              <a:rPr lang="fr-FR" sz="2600" dirty="0" smtClean="0"/>
              <a:t>Suggérez des stratégies.</a:t>
            </a:r>
          </a:p>
          <a:p>
            <a:pPr marL="457200" indent="-457200" eaLnBrk="1" hangingPunct="1">
              <a:lnSpc>
                <a:spcPct val="95000"/>
              </a:lnSpc>
              <a:spcBef>
                <a:spcPct val="60000"/>
              </a:spcBef>
              <a:buFontTx/>
              <a:buAutoNum type="arabicPeriod"/>
            </a:pPr>
            <a:r>
              <a:rPr lang="fr-FR" sz="2600" dirty="0" smtClean="0"/>
              <a:t>Aidez les clients à réfléchir aux stratégies possibles ; insistez sur le fait qu’il faut écouter les partenaires ; pratiquez des jeux de rôle.</a:t>
            </a:r>
          </a:p>
        </p:txBody>
      </p:sp>
      <p:pic>
        <p:nvPicPr>
          <p:cNvPr id="64516" name="Picture 4" descr="CoupleTalkin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123825"/>
            <a:ext cx="1630362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423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sz="2000" dirty="0" err="1" smtClean="0"/>
              <a:t>Conseils</a:t>
            </a:r>
            <a:r>
              <a:rPr lang="en-US" sz="2000" dirty="0" smtClean="0"/>
              <a:t> </a:t>
            </a:r>
            <a:r>
              <a:rPr lang="en-US" sz="2000" dirty="0" err="1" smtClean="0"/>
              <a:t>sur</a:t>
            </a:r>
            <a:r>
              <a:rPr lang="en-US" sz="2000" dirty="0" smtClean="0"/>
              <a:t> le </a:t>
            </a:r>
            <a:r>
              <a:rPr lang="en-US" sz="2000" dirty="0" err="1" smtClean="0"/>
              <a:t>préservatif</a:t>
            </a:r>
            <a:r>
              <a:rPr lang="en-US" sz="2000" dirty="0" smtClean="0"/>
              <a:t> </a:t>
            </a:r>
            <a:r>
              <a:rPr lang="en-US" sz="2000" dirty="0" err="1" smtClean="0"/>
              <a:t>masculin</a:t>
            </a:r>
            <a:r>
              <a:rPr lang="en-US" sz="2000" dirty="0" smtClean="0"/>
              <a:t> : </a:t>
            </a: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sz="3200" dirty="0" err="1" smtClean="0"/>
              <a:t>Parler</a:t>
            </a:r>
            <a:r>
              <a:rPr lang="en-US" sz="3200" dirty="0" smtClean="0"/>
              <a:t> avec les </a:t>
            </a:r>
            <a:r>
              <a:rPr lang="en-US" sz="3200" dirty="0" err="1" smtClean="0"/>
              <a:t>partenaires</a:t>
            </a:r>
            <a:r>
              <a:rPr lang="en-US" sz="3200" dirty="0" smtClean="0"/>
              <a:t> (3)</a:t>
            </a:r>
          </a:p>
        </p:txBody>
      </p:sp>
      <p:pic>
        <p:nvPicPr>
          <p:cNvPr id="65539" name="Picture 4" descr="CoupleTalkin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15888"/>
            <a:ext cx="1676400" cy="128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28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538288"/>
            <a:ext cx="8382000" cy="4755148"/>
          </a:xfrm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60000"/>
              </a:spcBef>
              <a:buFontTx/>
              <a:buNone/>
            </a:pPr>
            <a:r>
              <a:rPr lang="fr-FR" sz="2400" smtClean="0"/>
              <a:t>Aidez les clients </a:t>
            </a:r>
            <a:r>
              <a:rPr lang="fr-FR" sz="2400" dirty="0" smtClean="0"/>
              <a:t>à réfléchir à ce qui suit : </a:t>
            </a:r>
          </a:p>
          <a:p>
            <a:pPr eaLnBrk="1" hangingPunct="1">
              <a:lnSpc>
                <a:spcPct val="95000"/>
              </a:lnSpc>
              <a:spcBef>
                <a:spcPts val="1800"/>
              </a:spcBef>
            </a:pPr>
            <a:r>
              <a:rPr lang="fr-FR" sz="2400" b="1" dirty="0" smtClean="0"/>
              <a:t>Où parler : </a:t>
            </a:r>
            <a:r>
              <a:rPr lang="fr-FR" sz="2400" dirty="0" smtClean="0"/>
              <a:t>Dans un endroit privé, sûr et confortable</a:t>
            </a:r>
          </a:p>
          <a:p>
            <a:pPr eaLnBrk="1" hangingPunct="1">
              <a:lnSpc>
                <a:spcPct val="95000"/>
              </a:lnSpc>
              <a:spcBef>
                <a:spcPts val="1800"/>
              </a:spcBef>
            </a:pPr>
            <a:r>
              <a:rPr lang="fr-FR" sz="2400" b="1" dirty="0" smtClean="0"/>
              <a:t>Quand parler : </a:t>
            </a:r>
            <a:r>
              <a:rPr lang="fr-FR" sz="2400" dirty="0"/>
              <a:t>Q</a:t>
            </a:r>
            <a:r>
              <a:rPr lang="fr-FR" sz="2400" dirty="0" smtClean="0"/>
              <a:t>uand on est détendu et sobre, avant les rapports sexuels</a:t>
            </a:r>
          </a:p>
          <a:p>
            <a:pPr eaLnBrk="1" hangingPunct="1">
              <a:lnSpc>
                <a:spcPct val="95000"/>
              </a:lnSpc>
              <a:spcBef>
                <a:spcPts val="1800"/>
              </a:spcBef>
            </a:pPr>
            <a:r>
              <a:rPr lang="fr-FR" sz="2400" b="1" dirty="0" smtClean="0"/>
              <a:t>Comment parler : </a:t>
            </a:r>
          </a:p>
          <a:p>
            <a:pPr marL="798513" lvl="1" indent="-341313" eaLnBrk="1" hangingPunct="1">
              <a:lnSpc>
                <a:spcPct val="95000"/>
              </a:lnSpc>
              <a:spcBef>
                <a:spcPts val="1200"/>
              </a:spcBef>
            </a:pPr>
            <a:r>
              <a:rPr lang="fr-FR" sz="2400" dirty="0" smtClean="0"/>
              <a:t>Décidez de ce que vous voulez dire.</a:t>
            </a:r>
          </a:p>
          <a:p>
            <a:pPr marL="798513" lvl="1" indent="-341313" eaLnBrk="1" hangingPunct="1">
              <a:lnSpc>
                <a:spcPct val="95000"/>
              </a:lnSpc>
              <a:spcBef>
                <a:spcPts val="1200"/>
              </a:spcBef>
            </a:pPr>
            <a:r>
              <a:rPr lang="fr-FR" sz="2400" dirty="0" smtClean="0"/>
              <a:t>Demandez au/à la partenaire de partager ses idées ; créez un dialogue.</a:t>
            </a:r>
          </a:p>
          <a:p>
            <a:pPr marL="798513" lvl="1" indent="-341313" eaLnBrk="1" hangingPunct="1">
              <a:lnSpc>
                <a:spcPct val="95000"/>
              </a:lnSpc>
              <a:spcBef>
                <a:spcPts val="1200"/>
              </a:spcBef>
            </a:pPr>
            <a:r>
              <a:rPr lang="fr-FR" sz="2400" dirty="0" smtClean="0"/>
              <a:t>Insistez sur la sécurité, la santé, la confiance, le souci de l’autre et le besoin de se mettre d’accord.</a:t>
            </a:r>
          </a:p>
        </p:txBody>
      </p:sp>
    </p:spTree>
    <p:extLst>
      <p:ext uri="{BB962C8B-B14F-4D97-AF65-F5344CB8AC3E}">
        <p14:creationId xmlns:p14="http://schemas.microsoft.com/office/powerpoint/2010/main" val="3816133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1488"/>
            <a:ext cx="8229600" cy="877887"/>
          </a:xfrm>
        </p:spPr>
        <p:txBody>
          <a:bodyPr/>
          <a:lstStyle/>
          <a:p>
            <a:pPr eaLnBrk="1" hangingPunct="1"/>
            <a:r>
              <a:rPr lang="en-US" sz="3200" dirty="0" err="1" smtClean="0"/>
              <a:t>Visites</a:t>
            </a:r>
            <a:r>
              <a:rPr lang="en-US" sz="3200" dirty="0" smtClean="0"/>
              <a:t> de </a:t>
            </a:r>
            <a:r>
              <a:rPr lang="en-US" sz="3200" dirty="0" err="1" smtClean="0"/>
              <a:t>suivi</a:t>
            </a:r>
            <a:r>
              <a:rPr lang="en-US" sz="3200" dirty="0" smtClean="0"/>
              <a:t> 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601788"/>
            <a:ext cx="8229600" cy="5180012"/>
          </a:xfrm>
        </p:spPr>
        <p:txBody>
          <a:bodyPr/>
          <a:lstStyle/>
          <a:p>
            <a:pPr marL="381000" indent="-381000" eaLnBrk="1" hangingPunct="1">
              <a:lnSpc>
                <a:spcPct val="100000"/>
              </a:lnSpc>
              <a:spcBef>
                <a:spcPts val="1800"/>
              </a:spcBef>
              <a:buFontTx/>
              <a:buAutoNum type="arabicPeriod"/>
            </a:pPr>
            <a:r>
              <a:rPr lang="fr-FR" sz="2200" dirty="0" smtClean="0"/>
              <a:t>Demandez aux clients si la méthode marche bien. Demandez-leur s’ils ont des questions ou si quelque chose les préoccupe. </a:t>
            </a:r>
          </a:p>
          <a:p>
            <a:pPr marL="381000" indent="-381000" eaLnBrk="1" hangingPunct="1">
              <a:lnSpc>
                <a:spcPct val="100000"/>
              </a:lnSpc>
              <a:spcBef>
                <a:spcPts val="1800"/>
              </a:spcBef>
              <a:buFontTx/>
              <a:buAutoNum type="arabicPeriod"/>
            </a:pPr>
            <a:r>
              <a:rPr lang="fr-FR" sz="2200" dirty="0" smtClean="0"/>
              <a:t>Demandez-leur s’ils ont de la difficulté à utiliser le préservatif correctement lors de chaque rapport sexuel. </a:t>
            </a:r>
          </a:p>
          <a:p>
            <a:pPr marL="381000" indent="-381000" eaLnBrk="1" hangingPunct="1">
              <a:lnSpc>
                <a:spcPct val="100000"/>
              </a:lnSpc>
              <a:spcBef>
                <a:spcPts val="1800"/>
              </a:spcBef>
              <a:buFontTx/>
              <a:buAutoNum type="arabicPeriod"/>
            </a:pPr>
            <a:r>
              <a:rPr lang="fr-FR" sz="2200" dirty="0" smtClean="0"/>
              <a:t>Donnez aux clients d’autres préservatifs et demandez-leur de revenir avant que leur provision ne soit épuisée. Rappelez-leur les autres endroits où ils peuvent se procurer des préservatifs. </a:t>
            </a:r>
          </a:p>
          <a:p>
            <a:pPr marL="381000" indent="-381000" eaLnBrk="1" hangingPunct="1">
              <a:lnSpc>
                <a:spcPct val="100000"/>
              </a:lnSpc>
              <a:spcBef>
                <a:spcPts val="1800"/>
              </a:spcBef>
              <a:buFontTx/>
              <a:buAutoNum type="arabicPeriod"/>
            </a:pPr>
            <a:r>
              <a:rPr lang="fr-FR" sz="2200" dirty="0" smtClean="0"/>
              <a:t>Demandez aux clients de longue date s’ils prévoient des changements de vie majeurs qui risquent de modifier leurs besoins : l’envie d’avoir des enfants ou le risque d’IST/VIH</a:t>
            </a:r>
            <a:r>
              <a:rPr lang="en-US" sz="22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9571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err="1" smtClean="0"/>
              <a:t>Préservatif</a:t>
            </a:r>
            <a:r>
              <a:rPr lang="en-US" sz="3200" dirty="0" smtClean="0"/>
              <a:t> </a:t>
            </a:r>
            <a:r>
              <a:rPr lang="en-US" sz="3200" dirty="0" err="1" smtClean="0"/>
              <a:t>masculin</a:t>
            </a:r>
            <a:r>
              <a:rPr lang="en-US" sz="3200" dirty="0" smtClean="0"/>
              <a:t> : Résumé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038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1800"/>
              </a:spcBef>
            </a:pPr>
            <a:r>
              <a:rPr lang="fr-FR" sz="2800" dirty="0" smtClean="0"/>
              <a:t>Sans risque et facile à utiliser</a:t>
            </a:r>
          </a:p>
          <a:p>
            <a:pPr eaLnBrk="1" hangingPunct="1">
              <a:lnSpc>
                <a:spcPct val="100000"/>
              </a:lnSpc>
              <a:spcBef>
                <a:spcPts val="1800"/>
              </a:spcBef>
            </a:pPr>
            <a:r>
              <a:rPr lang="fr-FR" sz="2800" dirty="0" smtClean="0"/>
              <a:t>Protège à la fois de la grossesse et des IST/VIH</a:t>
            </a:r>
          </a:p>
          <a:p>
            <a:pPr eaLnBrk="1" hangingPunct="1">
              <a:lnSpc>
                <a:spcPct val="100000"/>
              </a:lnSpc>
              <a:spcBef>
                <a:spcPts val="1800"/>
              </a:spcBef>
            </a:pPr>
            <a:r>
              <a:rPr lang="fr-FR" sz="2800" dirty="0" smtClean="0"/>
              <a:t>Requiert la coopération des partenaires</a:t>
            </a:r>
          </a:p>
        </p:txBody>
      </p:sp>
    </p:spTree>
    <p:extLst>
      <p:ext uri="{BB962C8B-B14F-4D97-AF65-F5344CB8AC3E}">
        <p14:creationId xmlns:p14="http://schemas.microsoft.com/office/powerpoint/2010/main" val="71271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RP Template">
  <a:themeElements>
    <a:clrScheme name="">
      <a:dk1>
        <a:srgbClr val="003366"/>
      </a:dk1>
      <a:lt1>
        <a:srgbClr val="FFFFFF"/>
      </a:lt1>
      <a:dk2>
        <a:srgbClr val="000099"/>
      </a:dk2>
      <a:lt2>
        <a:srgbClr val="FFFF00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7BB6FD"/>
      </a:hlink>
      <a:folHlink>
        <a:srgbClr val="FFE70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080808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5F5F5F"/>
        </a:lt1>
        <a:dk2>
          <a:srgbClr val="FFFFFF"/>
        </a:dk2>
        <a:lt2>
          <a:srgbClr val="080808"/>
        </a:lt2>
        <a:accent1>
          <a:srgbClr val="BBE0E3"/>
        </a:accent1>
        <a:accent2>
          <a:srgbClr val="333399"/>
        </a:accent2>
        <a:accent3>
          <a:srgbClr val="B6B6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3366"/>
        </a:dk1>
        <a:lt1>
          <a:srgbClr val="FFFFFF"/>
        </a:lt1>
        <a:dk2>
          <a:srgbClr val="000099"/>
        </a:dk2>
        <a:lt2>
          <a:srgbClr val="FFFF00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3366"/>
        </a:dk1>
        <a:lt1>
          <a:srgbClr val="FFFFFF"/>
        </a:lt1>
        <a:dk2>
          <a:srgbClr val="000099"/>
        </a:dk2>
        <a:lt2>
          <a:srgbClr val="FFFF00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59A3FD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">
      <a:dk1>
        <a:srgbClr val="003366"/>
      </a:dk1>
      <a:lt1>
        <a:srgbClr val="FFFFFF"/>
      </a:lt1>
      <a:dk2>
        <a:srgbClr val="000099"/>
      </a:dk2>
      <a:lt2>
        <a:srgbClr val="FFFF00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7BB6FD"/>
      </a:hlink>
      <a:folHlink>
        <a:srgbClr val="FFE701"/>
      </a:folHlink>
    </a:clrScheme>
    <a:fontScheme name="3_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00"/>
        </a:dk1>
        <a:lt1>
          <a:srgbClr val="FFFFFF"/>
        </a:lt1>
        <a:dk2>
          <a:srgbClr val="000000"/>
        </a:dk2>
        <a:lt2>
          <a:srgbClr val="080808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14">
        <a:dk1>
          <a:srgbClr val="000000"/>
        </a:dk1>
        <a:lt1>
          <a:srgbClr val="5F5F5F"/>
        </a:lt1>
        <a:dk2>
          <a:srgbClr val="FFFFFF"/>
        </a:dk2>
        <a:lt2>
          <a:srgbClr val="080808"/>
        </a:lt2>
        <a:accent1>
          <a:srgbClr val="BBE0E3"/>
        </a:accent1>
        <a:accent2>
          <a:srgbClr val="333399"/>
        </a:accent2>
        <a:accent3>
          <a:srgbClr val="B6B6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15">
        <a:dk1>
          <a:srgbClr val="003366"/>
        </a:dk1>
        <a:lt1>
          <a:srgbClr val="FFFFFF"/>
        </a:lt1>
        <a:dk2>
          <a:srgbClr val="000099"/>
        </a:dk2>
        <a:lt2>
          <a:srgbClr val="FFFF00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6">
        <a:dk1>
          <a:srgbClr val="003366"/>
        </a:dk1>
        <a:lt1>
          <a:srgbClr val="FFFFFF"/>
        </a:lt1>
        <a:dk2>
          <a:srgbClr val="000099"/>
        </a:dk2>
        <a:lt2>
          <a:srgbClr val="FFFF00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59A3FD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TRP Template</Template>
  <TotalTime>752</TotalTime>
  <Words>614</Words>
  <Application>Microsoft Macintosh PowerPoint</Application>
  <PresentationFormat>On-screen Show (4:3)</PresentationFormat>
  <Paragraphs>69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TRP Template</vt:lpstr>
      <vt:lpstr>3_Default Design</vt:lpstr>
      <vt:lpstr>Custom Design</vt:lpstr>
      <vt:lpstr>PowerPoint Presentation</vt:lpstr>
      <vt:lpstr>Conseils sur le préservatif masculin Sujets à aborder en priorité lors de la séance de conseil</vt:lpstr>
      <vt:lpstr>Conseils sur le préservatif masculin  Parler avec les partenaires (1)</vt:lpstr>
      <vt:lpstr>Conseils sur le préservatif masculin Parler avec les partenaires (2)</vt:lpstr>
      <vt:lpstr>Conseils sur le préservatif masculin :  Parler avec les partenaires (3)</vt:lpstr>
      <vt:lpstr>Visites de suivi </vt:lpstr>
      <vt:lpstr>Préservatif masculin : Résumé</vt:lpstr>
    </vt:vector>
  </TitlesOfParts>
  <Company>Pathfinder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Training Clinicians to Provide   Male and Female Condoms</dc:title>
  <dc:creator>MayraN</dc:creator>
  <cp:lastModifiedBy>Helene Roulston</cp:lastModifiedBy>
  <cp:revision>70</cp:revision>
  <cp:lastPrinted>2013-07-30T17:43:10Z</cp:lastPrinted>
  <dcterms:created xsi:type="dcterms:W3CDTF">2012-09-25T20:13:59Z</dcterms:created>
  <dcterms:modified xsi:type="dcterms:W3CDTF">2013-08-07T15:02:06Z</dcterms:modified>
</cp:coreProperties>
</file>